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8" r:id="rId3"/>
    <p:sldId id="257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8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83"/>
    <p:restoredTop sz="94694"/>
  </p:normalViewPr>
  <p:slideViewPr>
    <p:cSldViewPr snapToGrid="0" snapToObjects="1">
      <p:cViewPr varScale="1">
        <p:scale>
          <a:sx n="124" d="100"/>
          <a:sy n="124" d="100"/>
        </p:scale>
        <p:origin x="1368" y="168"/>
      </p:cViewPr>
      <p:guideLst>
        <p:guide orient="horz" pos="2160"/>
        <p:guide pos="8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44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18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9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3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0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36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21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61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61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A1EE2-E214-314D-BF5B-4145A838C2BE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ortanlagen.winterthur.ch/details.php?einrichtung=4" TargetMode="External"/><Relationship Id="rId5" Type="http://schemas.openxmlformats.org/officeDocument/2006/relationships/hyperlink" Target="https://swiss-cycling-bikecontrol.ch/bikecontrol-anmeldung/" TargetMode="External"/><Relationship Id="rId4" Type="http://schemas.openxmlformats.org/officeDocument/2006/relationships/hyperlink" Target="https://swiss-cycling-bikecontrol.ch/bestimmunge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png"/><Relationship Id="rId7" Type="http://schemas.openxmlformats.org/officeDocument/2006/relationships/hyperlink" Target="https://elternrat-steinacker.ch/wp-content/uploads/2024/10/Bikecontrol-Infoblatt.docx" TargetMode="External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hyperlink" Target="https://elternrat-steinacker.ch/wp-content/uploads/2024/10/Bikecontrol-Karte.pptx" TargetMode="External"/><Relationship Id="rId4" Type="http://schemas.openxmlformats.org/officeDocument/2006/relationships/hyperlink" Target="mailto:info@elternrat-steinacker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0D306E-D8F8-D026-6D9A-48350DFF57DF}"/>
              </a:ext>
            </a:extLst>
          </p:cNvPr>
          <p:cNvSpPr txBox="1"/>
          <p:nvPr/>
        </p:nvSpPr>
        <p:spPr>
          <a:xfrm>
            <a:off x="1973494" y="1747700"/>
            <a:ext cx="5959012" cy="315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 err="1"/>
              <a:t>Leitfaden</a:t>
            </a:r>
            <a:r>
              <a:rPr lang="en-GB" sz="3200" b="1" dirty="0"/>
              <a:t> «</a:t>
            </a:r>
            <a:r>
              <a:rPr lang="en-GB" sz="3200" b="1" dirty="0" err="1"/>
              <a:t>Bikecontrol</a:t>
            </a:r>
            <a:r>
              <a:rPr lang="en-GB" sz="3200" b="1" dirty="0"/>
              <a:t>» </a:t>
            </a:r>
          </a:p>
          <a:p>
            <a:pPr algn="ctr">
              <a:lnSpc>
                <a:spcPct val="200000"/>
              </a:lnSpc>
            </a:pPr>
            <a:endParaRPr lang="en-GB" sz="1600" i="1" dirty="0"/>
          </a:p>
          <a:p>
            <a:pPr algn="ctr">
              <a:lnSpc>
                <a:spcPct val="200000"/>
              </a:lnSpc>
            </a:pPr>
            <a:r>
              <a:rPr lang="en-GB" sz="1600" i="1" dirty="0" err="1"/>
              <a:t>Geschicklichkeitsparcours</a:t>
            </a:r>
            <a:r>
              <a:rPr lang="en-GB" sz="1600" i="1" dirty="0"/>
              <a:t> von Swiss Cycling:</a:t>
            </a:r>
          </a:p>
          <a:p>
            <a:pPr algn="ctr">
              <a:lnSpc>
                <a:spcPct val="150000"/>
              </a:lnSpc>
            </a:pPr>
            <a:r>
              <a:rPr lang="en-GB" sz="1600" i="1" u="sng" dirty="0"/>
              <a:t>Je </a:t>
            </a:r>
            <a:r>
              <a:rPr lang="en-GB" sz="1600" i="1" u="sng" dirty="0" err="1"/>
              <a:t>nach</a:t>
            </a:r>
            <a:r>
              <a:rPr lang="en-GB" sz="1600" i="1" u="sng" dirty="0"/>
              <a:t> </a:t>
            </a:r>
            <a:r>
              <a:rPr lang="en-GB" sz="1600" i="1" u="sng" dirty="0" err="1"/>
              <a:t>Möglichkeit</a:t>
            </a:r>
            <a:r>
              <a:rPr lang="en-GB" sz="1600" i="1" dirty="0"/>
              <a:t>* </a:t>
            </a:r>
            <a:r>
              <a:rPr lang="en-GB" sz="1600" i="1" dirty="0" err="1"/>
              <a:t>wird</a:t>
            </a:r>
            <a:r>
              <a:rPr lang="en-GB" sz="1600" i="1" dirty="0"/>
              <a:t> dieses </a:t>
            </a:r>
            <a:r>
              <a:rPr lang="en-GB" sz="1600" i="1" dirty="0" err="1"/>
              <a:t>Projekt</a:t>
            </a:r>
            <a:r>
              <a:rPr lang="en-GB" sz="1600" i="1" dirty="0"/>
              <a:t> </a:t>
            </a:r>
            <a:r>
              <a:rPr lang="en-GB" sz="1600" i="1" dirty="0" err="1"/>
              <a:t>jährlich</a:t>
            </a:r>
            <a:r>
              <a:rPr lang="en-GB" sz="1600" i="1" dirty="0"/>
              <a:t> für alle 3. </a:t>
            </a:r>
            <a:r>
              <a:rPr lang="en-GB" sz="1600" i="1" dirty="0" err="1"/>
              <a:t>Klässler</a:t>
            </a:r>
            <a:r>
              <a:rPr lang="en-GB" sz="1600" i="1" dirty="0"/>
              <a:t> der Schule </a:t>
            </a:r>
            <a:r>
              <a:rPr lang="en-GB" sz="1600" i="1" dirty="0" err="1"/>
              <a:t>Steinacker</a:t>
            </a:r>
            <a:r>
              <a:rPr lang="en-GB" sz="1600" i="1" dirty="0"/>
              <a:t> </a:t>
            </a:r>
            <a:r>
              <a:rPr lang="en-GB" sz="1600" i="1" dirty="0" err="1"/>
              <a:t>organisiert</a:t>
            </a:r>
            <a:r>
              <a:rPr lang="en-GB" sz="1600" i="1" dirty="0"/>
              <a:t>. </a:t>
            </a:r>
          </a:p>
          <a:p>
            <a:pPr algn="ctr">
              <a:lnSpc>
                <a:spcPct val="150000"/>
              </a:lnSpc>
            </a:pPr>
            <a:endParaRPr lang="en-GB" sz="1600" i="1" dirty="0"/>
          </a:p>
          <a:p>
            <a:pPr algn="ctr">
              <a:lnSpc>
                <a:spcPct val="150000"/>
              </a:lnSpc>
            </a:pPr>
            <a:r>
              <a:rPr lang="en-GB" sz="1100" i="1" dirty="0"/>
              <a:t>(Stand 2024)</a:t>
            </a:r>
          </a:p>
        </p:txBody>
      </p:sp>
      <p:pic>
        <p:nvPicPr>
          <p:cNvPr id="5" name="Picture 3">
            <a:hlinkClick r:id="rId2"/>
            <a:extLst>
              <a:ext uri="{FF2B5EF4-FFF2-40B4-BE49-F238E27FC236}">
                <a16:creationId xmlns:a16="http://schemas.microsoft.com/office/drawing/2014/main" id="{6B7165E0-0A8F-0897-5941-586215471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3207F-ED2C-29D1-C3FE-D2A6876B981A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76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hlinkClick r:id="rId2"/>
            <a:extLst>
              <a:ext uri="{FF2B5EF4-FFF2-40B4-BE49-F238E27FC236}">
                <a16:creationId xmlns:a16="http://schemas.microsoft.com/office/drawing/2014/main" id="{099E40D1-783A-E784-E479-9C1B79A6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A3A34C-30F7-1BA3-7C45-02D311120208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1892B58-0C52-3B54-DC3E-E43E15349F69}"/>
              </a:ext>
            </a:extLst>
          </p:cNvPr>
          <p:cNvSpPr txBox="1"/>
          <p:nvPr/>
        </p:nvSpPr>
        <p:spPr>
          <a:xfrm>
            <a:off x="936157" y="237382"/>
            <a:ext cx="6200450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Bikecontrol</a:t>
            </a:r>
            <a:r>
              <a:rPr lang="en-GB" sz="1400" b="1" dirty="0"/>
              <a:t> | </a:t>
            </a:r>
            <a:r>
              <a:rPr lang="en-GB" sz="1400" dirty="0" err="1"/>
              <a:t>Geschicklichkeitsparcours</a:t>
            </a:r>
            <a:r>
              <a:rPr lang="en-GB" sz="1400" dirty="0"/>
              <a:t> für 3. </a:t>
            </a:r>
            <a:r>
              <a:rPr lang="en-GB" sz="1400" dirty="0" err="1"/>
              <a:t>Klässler</a:t>
            </a:r>
            <a:endParaRPr lang="en-GB" sz="12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9A0E342-AD7C-B01C-5893-371B7B949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476" y="1057365"/>
            <a:ext cx="3561446" cy="284915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29A814D-F9E5-5504-A059-6A612EFE7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50" y="1057365"/>
            <a:ext cx="3565662" cy="28491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03C2E80-0B10-3F24-96F9-6BDC298A6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2550" y="4088810"/>
            <a:ext cx="2490907" cy="199008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34584E3-7FDC-A7E9-C48C-80B0FF2D715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402" b="9336"/>
          <a:stretch/>
        </p:blipFill>
        <p:spPr>
          <a:xfrm>
            <a:off x="4024593" y="4088809"/>
            <a:ext cx="4633891" cy="199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0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CAF9F8-FD63-59C1-B64E-4EFDAAD28082}"/>
              </a:ext>
            </a:extLst>
          </p:cNvPr>
          <p:cNvSpPr txBox="1"/>
          <p:nvPr/>
        </p:nvSpPr>
        <p:spPr>
          <a:xfrm>
            <a:off x="936156" y="237382"/>
            <a:ext cx="803368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Bikecontrol</a:t>
            </a:r>
            <a:r>
              <a:rPr lang="en-GB" sz="1400" b="1" dirty="0"/>
              <a:t> | </a:t>
            </a:r>
            <a:r>
              <a:rPr lang="en-GB" sz="1400" dirty="0" err="1"/>
              <a:t>organisatorische</a:t>
            </a:r>
            <a:r>
              <a:rPr lang="en-GB" sz="1400" dirty="0"/>
              <a:t> </a:t>
            </a:r>
            <a:r>
              <a:rPr lang="en-GB" sz="1400" dirty="0" err="1"/>
              <a:t>Aufgaben</a:t>
            </a:r>
            <a:endParaRPr lang="en-GB" sz="1200" dirty="0"/>
          </a:p>
        </p:txBody>
      </p:sp>
      <p:pic>
        <p:nvPicPr>
          <p:cNvPr id="1025" name="Picture 3">
            <a:hlinkClick r:id="rId2"/>
            <a:extLst>
              <a:ext uri="{FF2B5EF4-FFF2-40B4-BE49-F238E27FC236}">
                <a16:creationId xmlns:a16="http://schemas.microsoft.com/office/drawing/2014/main" id="{04A0533B-122D-CB0A-C939-CCF8577F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F7220B-CBBE-F407-BD5D-9F32478FFF72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B322F66-2015-E1A5-798D-AC2796AA0BFF}"/>
              </a:ext>
            </a:extLst>
          </p:cNvPr>
          <p:cNvSpPr txBox="1"/>
          <p:nvPr/>
        </p:nvSpPr>
        <p:spPr>
          <a:xfrm>
            <a:off x="936156" y="901331"/>
            <a:ext cx="8033687" cy="5380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00" indent="-317500">
              <a:spcAft>
                <a:spcPts val="1000"/>
              </a:spcAft>
              <a:buFont typeface="Wingdings" pitchFamily="2" charset="2"/>
              <a:buChar char="Ø"/>
            </a:pPr>
            <a:r>
              <a:rPr lang="en-GB" sz="1100" b="1" dirty="0" err="1"/>
              <a:t>Aktuelle</a:t>
            </a:r>
            <a:r>
              <a:rPr lang="en-GB" sz="1100" b="1" dirty="0"/>
              <a:t> </a:t>
            </a:r>
            <a:r>
              <a:rPr lang="en-GB" sz="1100" b="1" dirty="0" err="1"/>
              <a:t>Bestimmungen</a:t>
            </a:r>
            <a:r>
              <a:rPr lang="en-GB" sz="1100" b="1" dirty="0"/>
              <a:t>: </a:t>
            </a:r>
            <a:r>
              <a:rPr lang="en-GB" sz="1100" dirty="0">
                <a:hlinkClick r:id="rId4"/>
              </a:rPr>
              <a:t>https://swiss-cycling-bikecontrol.ch/bestimmungen/</a:t>
            </a:r>
            <a:r>
              <a:rPr lang="en-GB" sz="1100" dirty="0"/>
              <a:t>  </a:t>
            </a:r>
            <a:endParaRPr lang="en-GB" sz="1100" b="1" dirty="0"/>
          </a:p>
          <a:p>
            <a:pPr marL="317500" indent="-317500">
              <a:lnSpc>
                <a:spcPts val="14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 err="1"/>
              <a:t>Genehmigung</a:t>
            </a:r>
            <a:r>
              <a:rPr lang="en-GB" sz="1100" dirty="0"/>
              <a:t>: Das Projekt muss in der </a:t>
            </a:r>
            <a:r>
              <a:rPr lang="en-GB" sz="1100" dirty="0" err="1"/>
              <a:t>ersten</a:t>
            </a:r>
            <a:r>
              <a:rPr lang="en-GB" sz="1100" dirty="0"/>
              <a:t> </a:t>
            </a:r>
            <a:r>
              <a:rPr lang="en-GB" sz="1100" dirty="0" err="1"/>
              <a:t>Delegiertensitzung</a:t>
            </a:r>
            <a:r>
              <a:rPr lang="en-GB" sz="1100" dirty="0"/>
              <a:t> des </a:t>
            </a:r>
            <a:r>
              <a:rPr lang="en-GB" sz="1100" dirty="0" err="1"/>
              <a:t>Schuljahres</a:t>
            </a:r>
            <a:r>
              <a:rPr lang="en-GB" sz="1100" dirty="0"/>
              <a:t> </a:t>
            </a:r>
            <a:r>
              <a:rPr lang="en-GB" sz="1100" dirty="0" err="1"/>
              <a:t>genehmigt</a:t>
            </a:r>
            <a:r>
              <a:rPr lang="en-GB" sz="1100" dirty="0"/>
              <a:t> </a:t>
            </a:r>
            <a:r>
              <a:rPr lang="en-GB" sz="1100" dirty="0" err="1"/>
              <a:t>werden</a:t>
            </a:r>
            <a:r>
              <a:rPr lang="en-GB" sz="1100" dirty="0"/>
              <a:t>. Ein </a:t>
            </a:r>
            <a:r>
              <a:rPr lang="en-GB" sz="1100" dirty="0" err="1"/>
              <a:t>Projektteam</a:t>
            </a:r>
            <a:r>
              <a:rPr lang="en-GB" sz="1100" dirty="0"/>
              <a:t> </a:t>
            </a:r>
            <a:r>
              <a:rPr lang="en-GB" sz="1100" dirty="0" err="1"/>
              <a:t>wird</a:t>
            </a:r>
            <a:r>
              <a:rPr lang="en-GB" sz="1100" dirty="0"/>
              <a:t> </a:t>
            </a:r>
            <a:r>
              <a:rPr lang="en-GB" sz="1100" dirty="0" err="1"/>
              <a:t>gebildet</a:t>
            </a:r>
            <a:r>
              <a:rPr lang="en-GB" sz="1100" dirty="0"/>
              <a:t> (2-4 </a:t>
            </a:r>
            <a:r>
              <a:rPr lang="en-GB" sz="1100" dirty="0" err="1"/>
              <a:t>Eltern</a:t>
            </a:r>
            <a:r>
              <a:rPr lang="en-GB" sz="1100" dirty="0"/>
              <a:t>).</a:t>
            </a:r>
          </a:p>
          <a:p>
            <a:pPr marL="317500" indent="-317500">
              <a:lnSpc>
                <a:spcPts val="14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Die </a:t>
            </a:r>
            <a:r>
              <a:rPr lang="en-GB" sz="1100" dirty="0" err="1"/>
              <a:t>Schulleitung</a:t>
            </a:r>
            <a:r>
              <a:rPr lang="en-GB" sz="1100" dirty="0"/>
              <a:t> </a:t>
            </a:r>
            <a:r>
              <a:rPr lang="en-GB" sz="1100" dirty="0" err="1"/>
              <a:t>nach</a:t>
            </a:r>
            <a:r>
              <a:rPr lang="en-GB" sz="1100" dirty="0"/>
              <a:t> </a:t>
            </a:r>
            <a:r>
              <a:rPr lang="en-GB" sz="1100" dirty="0" err="1"/>
              <a:t>folgenden</a:t>
            </a:r>
            <a:r>
              <a:rPr lang="en-GB" sz="1100" dirty="0"/>
              <a:t> </a:t>
            </a:r>
            <a:r>
              <a:rPr lang="en-GB" sz="1100" dirty="0" err="1"/>
              <a:t>Informationen</a:t>
            </a:r>
            <a:r>
              <a:rPr lang="en-GB" sz="1100" dirty="0"/>
              <a:t> </a:t>
            </a:r>
            <a:r>
              <a:rPr lang="en-GB" sz="1100" dirty="0" err="1"/>
              <a:t>fragen</a:t>
            </a:r>
            <a:r>
              <a:rPr lang="en-GB" sz="1100" dirty="0"/>
              <a:t> (</a:t>
            </a:r>
            <a:r>
              <a:rPr lang="en-GB" sz="1100" dirty="0" err="1"/>
              <a:t>oder</a:t>
            </a:r>
            <a:r>
              <a:rPr lang="en-GB" sz="1100" dirty="0"/>
              <a:t> </a:t>
            </a:r>
            <a:r>
              <a:rPr lang="en-GB" sz="1100" dirty="0" err="1"/>
              <a:t>bittet</a:t>
            </a:r>
            <a:r>
              <a:rPr lang="en-GB" sz="1100" dirty="0"/>
              <a:t> den </a:t>
            </a:r>
            <a:r>
              <a:rPr lang="en-GB" sz="1100" dirty="0" err="1"/>
              <a:t>Vorstand</a:t>
            </a:r>
            <a:r>
              <a:rPr lang="en-GB" sz="1100" dirty="0"/>
              <a:t> um </a:t>
            </a:r>
            <a:r>
              <a:rPr lang="en-GB" sz="1100" dirty="0" err="1"/>
              <a:t>Unterstützung</a:t>
            </a:r>
            <a:r>
              <a:rPr lang="en-GB" sz="1100" dirty="0"/>
              <a:t>):</a:t>
            </a:r>
          </a:p>
          <a:p>
            <a:pPr marL="541338" lvl="1" indent="-223838">
              <a:spcAft>
                <a:spcPts val="400"/>
              </a:spcAft>
              <a:buFont typeface="Wingdings" pitchFamily="2" charset="2"/>
              <a:buChar char="q"/>
            </a:pPr>
            <a:r>
              <a:rPr lang="en-GB" sz="1100" dirty="0" err="1"/>
              <a:t>Nehmen</a:t>
            </a:r>
            <a:r>
              <a:rPr lang="en-GB" sz="1100" dirty="0"/>
              <a:t> alle 3. Klassen teil? Wie </a:t>
            </a:r>
            <a:r>
              <a:rPr lang="en-GB" sz="1100" dirty="0" err="1"/>
              <a:t>viele</a:t>
            </a:r>
            <a:r>
              <a:rPr lang="en-GB" sz="1100" dirty="0"/>
              <a:t> kinder </a:t>
            </a:r>
            <a:r>
              <a:rPr lang="en-GB" sz="1100" dirty="0" err="1"/>
              <a:t>insgesamt</a:t>
            </a:r>
            <a:r>
              <a:rPr lang="en-GB" sz="1100" dirty="0"/>
              <a:t>?</a:t>
            </a:r>
          </a:p>
          <a:p>
            <a:pPr marL="541338" lvl="1" indent="-223838">
              <a:spcAft>
                <a:spcPts val="400"/>
              </a:spcAft>
              <a:buFont typeface="Wingdings" pitchFamily="2" charset="2"/>
              <a:buChar char="q"/>
            </a:pPr>
            <a:r>
              <a:rPr lang="en-GB" sz="1100" dirty="0" err="1"/>
              <a:t>Wunschtermine</a:t>
            </a:r>
            <a:r>
              <a:rPr lang="en-GB" sz="1100" dirty="0"/>
              <a:t> </a:t>
            </a:r>
            <a:r>
              <a:rPr lang="en-GB" sz="1100" dirty="0" err="1"/>
              <a:t>bestimmen</a:t>
            </a:r>
            <a:r>
              <a:rPr lang="en-GB" sz="1100" dirty="0"/>
              <a:t> (</a:t>
            </a:r>
            <a:r>
              <a:rPr lang="en-GB" sz="1100" dirty="0" err="1"/>
              <a:t>evtl</a:t>
            </a:r>
            <a:r>
              <a:rPr lang="en-GB" sz="1100" dirty="0"/>
              <a:t>. </a:t>
            </a:r>
            <a:r>
              <a:rPr lang="en-GB" sz="1100" dirty="0" err="1"/>
              <a:t>zwei</a:t>
            </a:r>
            <a:r>
              <a:rPr lang="en-GB" sz="1100" dirty="0"/>
              <a:t> </a:t>
            </a:r>
            <a:r>
              <a:rPr lang="en-GB" sz="1100" dirty="0" err="1"/>
              <a:t>folgetage</a:t>
            </a:r>
            <a:r>
              <a:rPr lang="en-GB" sz="1100" dirty="0"/>
              <a:t>)</a:t>
            </a:r>
          </a:p>
          <a:p>
            <a:pPr marL="541338" lvl="1" indent="-223838">
              <a:spcAft>
                <a:spcPts val="1000"/>
              </a:spcAft>
              <a:buFont typeface="Wingdings" pitchFamily="2" charset="2"/>
              <a:buChar char="q"/>
            </a:pPr>
            <a:r>
              <a:rPr lang="en-GB" sz="1100" dirty="0" err="1"/>
              <a:t>Ersatztermine</a:t>
            </a:r>
            <a:r>
              <a:rPr lang="en-GB" sz="1100" dirty="0"/>
              <a:t> </a:t>
            </a:r>
            <a:r>
              <a:rPr lang="en-GB" sz="1100" dirty="0" err="1"/>
              <a:t>bestimmen</a:t>
            </a:r>
            <a:r>
              <a:rPr lang="en-GB" sz="1100" dirty="0"/>
              <a:t> (</a:t>
            </a:r>
            <a:r>
              <a:rPr lang="en-GB" sz="1100" dirty="0" err="1"/>
              <a:t>evtl</a:t>
            </a:r>
            <a:r>
              <a:rPr lang="en-GB" sz="1100" dirty="0"/>
              <a:t>. </a:t>
            </a:r>
            <a:r>
              <a:rPr lang="en-GB" sz="1100" dirty="0" err="1"/>
              <a:t>zwei</a:t>
            </a:r>
            <a:r>
              <a:rPr lang="en-GB" sz="1100" dirty="0"/>
              <a:t> </a:t>
            </a:r>
            <a:r>
              <a:rPr lang="en-GB" sz="1100" dirty="0" err="1"/>
              <a:t>folgetage</a:t>
            </a:r>
            <a:r>
              <a:rPr lang="en-GB" sz="1100" dirty="0"/>
              <a:t>)</a:t>
            </a:r>
          </a:p>
          <a:p>
            <a:pPr marL="228600" indent="-228600">
              <a:spcAft>
                <a:spcPts val="1000"/>
              </a:spcAft>
              <a:buFont typeface="+mj-lt"/>
              <a:buAutoNum type="arabicPeriod"/>
            </a:pPr>
            <a:r>
              <a:rPr lang="en-GB" sz="1100" b="1" dirty="0" err="1"/>
              <a:t>Anmeldungsformular</a:t>
            </a:r>
            <a:r>
              <a:rPr lang="en-GB" sz="1100" b="1" dirty="0"/>
              <a:t> </a:t>
            </a:r>
            <a:r>
              <a:rPr lang="en-GB" sz="1100" b="1" dirty="0" err="1"/>
              <a:t>ausfüllen</a:t>
            </a:r>
            <a:r>
              <a:rPr lang="en-GB" sz="1100" b="1" dirty="0"/>
              <a:t>: </a:t>
            </a:r>
            <a:r>
              <a:rPr lang="en-GB" sz="1100" dirty="0">
                <a:hlinkClick r:id="rId5"/>
              </a:rPr>
              <a:t>https://swiss-cycling-bikecontrol.ch/bikecontrol-anmeldung/</a:t>
            </a:r>
            <a:r>
              <a:rPr lang="en-GB" sz="1100" dirty="0"/>
              <a:t> </a:t>
            </a:r>
          </a:p>
          <a:p>
            <a:pPr indent="227013">
              <a:spcAft>
                <a:spcPts val="1000"/>
              </a:spcAft>
            </a:pPr>
            <a:r>
              <a:rPr lang="en-GB" sz="1100" dirty="0" err="1"/>
              <a:t>Infos</a:t>
            </a:r>
            <a:r>
              <a:rPr lang="en-GB" sz="1100" dirty="0"/>
              <a:t> die </a:t>
            </a:r>
            <a:r>
              <a:rPr lang="en-GB" sz="1100" dirty="0" err="1"/>
              <a:t>ihr</a:t>
            </a:r>
            <a:r>
              <a:rPr lang="en-GB" sz="1100" dirty="0"/>
              <a:t> </a:t>
            </a:r>
            <a:r>
              <a:rPr lang="en-GB" sz="1100" dirty="0" err="1"/>
              <a:t>braucht</a:t>
            </a:r>
            <a:r>
              <a:rPr lang="en-GB" sz="1100" dirty="0"/>
              <a:t>:</a:t>
            </a:r>
          </a:p>
          <a:p>
            <a:pPr marL="541338" lvl="1" indent="-223838">
              <a:lnSpc>
                <a:spcPts val="14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GB" sz="1100" dirty="0" err="1"/>
              <a:t>Anzahl</a:t>
            </a:r>
            <a:r>
              <a:rPr lang="en-GB" sz="1100" dirty="0"/>
              <a:t> </a:t>
            </a:r>
            <a:r>
              <a:rPr lang="en-GB" sz="1100" dirty="0" err="1"/>
              <a:t>aller</a:t>
            </a:r>
            <a:r>
              <a:rPr lang="en-GB" sz="1100" dirty="0"/>
              <a:t> </a:t>
            </a:r>
            <a:r>
              <a:rPr lang="en-GB" sz="1100" dirty="0" err="1"/>
              <a:t>Drittklässler</a:t>
            </a:r>
            <a:r>
              <a:rPr lang="en-GB" sz="1100" dirty="0"/>
              <a:t> </a:t>
            </a:r>
            <a:r>
              <a:rPr lang="en-GB" sz="1100" dirty="0" err="1"/>
              <a:t>geteilt</a:t>
            </a:r>
            <a:r>
              <a:rPr lang="en-GB" sz="1100" dirty="0"/>
              <a:t> </a:t>
            </a:r>
            <a:r>
              <a:rPr lang="en-GB" sz="1100" dirty="0" err="1"/>
              <a:t>durch</a:t>
            </a:r>
            <a:r>
              <a:rPr lang="en-GB" sz="1100" dirty="0"/>
              <a:t> max. 14 </a:t>
            </a:r>
            <a:r>
              <a:rPr lang="en-GB" sz="1100" dirty="0" err="1"/>
              <a:t>Teilnehmer</a:t>
            </a:r>
            <a:r>
              <a:rPr lang="en-GB" sz="1100" dirty="0"/>
              <a:t> pro </a:t>
            </a:r>
            <a:r>
              <a:rPr lang="en-GB" sz="1100" dirty="0" err="1"/>
              <a:t>Lektion</a:t>
            </a:r>
            <a:r>
              <a:rPr lang="en-GB" sz="1100" dirty="0"/>
              <a:t> = </a:t>
            </a:r>
            <a:r>
              <a:rPr lang="en-GB" sz="1100" dirty="0" err="1"/>
              <a:t>wie</a:t>
            </a:r>
            <a:r>
              <a:rPr lang="en-GB" sz="1100" dirty="0"/>
              <a:t> </a:t>
            </a:r>
            <a:r>
              <a:rPr lang="en-GB" sz="1100" dirty="0" err="1"/>
              <a:t>viele</a:t>
            </a:r>
            <a:r>
              <a:rPr lang="en-GB" sz="1100" dirty="0"/>
              <a:t> Gruppen/</a:t>
            </a:r>
            <a:r>
              <a:rPr lang="en-GB" sz="1100" dirty="0" err="1"/>
              <a:t>Lektionen</a:t>
            </a:r>
            <a:r>
              <a:rPr lang="en-GB" sz="1100" dirty="0"/>
              <a:t>? </a:t>
            </a:r>
            <a:r>
              <a:rPr lang="en-GB" sz="1100" dirty="0" err="1"/>
              <a:t>Einige</a:t>
            </a:r>
            <a:r>
              <a:rPr lang="en-GB" sz="1100" dirty="0"/>
              <a:t> Klassen </a:t>
            </a:r>
            <a:r>
              <a:rPr lang="en-GB" sz="1100" dirty="0" err="1"/>
              <a:t>müssen</a:t>
            </a:r>
            <a:r>
              <a:rPr lang="en-GB" sz="1100" dirty="0"/>
              <a:t> </a:t>
            </a:r>
            <a:r>
              <a:rPr lang="en-GB" sz="1100" dirty="0" err="1"/>
              <a:t>möglicherweise</a:t>
            </a:r>
            <a:r>
              <a:rPr lang="en-GB" sz="1100" dirty="0"/>
              <a:t> </a:t>
            </a:r>
            <a:r>
              <a:rPr lang="en-GB" sz="1100" dirty="0" err="1"/>
              <a:t>aufgeteilt</a:t>
            </a:r>
            <a:r>
              <a:rPr lang="en-GB" sz="1100" dirty="0"/>
              <a:t> </a:t>
            </a:r>
            <a:r>
              <a:rPr lang="en-GB" sz="1100" dirty="0" err="1"/>
              <a:t>werden</a:t>
            </a:r>
            <a:r>
              <a:rPr lang="en-GB" sz="1100" dirty="0"/>
              <a:t> (</a:t>
            </a:r>
            <a:r>
              <a:rPr lang="en-GB" sz="1100" dirty="0" err="1"/>
              <a:t>Lehrpersonen</a:t>
            </a:r>
            <a:r>
              <a:rPr lang="en-GB" sz="1100" dirty="0"/>
              <a:t> </a:t>
            </a:r>
            <a:r>
              <a:rPr lang="en-GB" sz="1100" dirty="0" err="1"/>
              <a:t>besprechen</a:t>
            </a:r>
            <a:r>
              <a:rPr lang="en-GB" sz="1100" dirty="0"/>
              <a:t> </a:t>
            </a:r>
            <a:r>
              <a:rPr lang="en-GB" sz="1100" dirty="0" err="1"/>
              <a:t>mögliche</a:t>
            </a:r>
            <a:r>
              <a:rPr lang="en-GB" sz="1100" dirty="0"/>
              <a:t> </a:t>
            </a:r>
            <a:r>
              <a:rPr lang="en-GB" sz="1100" dirty="0" err="1"/>
              <a:t>Aufteilung</a:t>
            </a:r>
            <a:r>
              <a:rPr lang="en-GB" sz="1100" dirty="0"/>
              <a:t> intern).</a:t>
            </a:r>
          </a:p>
          <a:p>
            <a:pPr marL="541338" lvl="1" indent="-223838">
              <a:lnSpc>
                <a:spcPts val="14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GB" sz="1100" dirty="0" err="1"/>
              <a:t>Im</a:t>
            </a:r>
            <a:r>
              <a:rPr lang="en-GB" sz="1100" dirty="0"/>
              <a:t> </a:t>
            </a:r>
            <a:r>
              <a:rPr lang="en-GB" sz="1100" dirty="0" err="1"/>
              <a:t>Anmeldeformular</a:t>
            </a:r>
            <a:r>
              <a:rPr lang="en-GB" sz="1100" dirty="0"/>
              <a:t> die </a:t>
            </a:r>
            <a:r>
              <a:rPr lang="en-GB" sz="1100" dirty="0" err="1"/>
              <a:t>maximale</a:t>
            </a:r>
            <a:r>
              <a:rPr lang="en-GB" sz="1100" dirty="0"/>
              <a:t> Zahl von 14 </a:t>
            </a:r>
            <a:r>
              <a:rPr lang="en-GB" sz="1100" dirty="0" err="1"/>
              <a:t>Personen</a:t>
            </a:r>
            <a:r>
              <a:rPr lang="en-GB" sz="1100" dirty="0"/>
              <a:t> für die </a:t>
            </a:r>
            <a:r>
              <a:rPr lang="en-GB" sz="1100" dirty="0" err="1"/>
              <a:t>notwendigen</a:t>
            </a:r>
            <a:r>
              <a:rPr lang="en-GB" sz="1100" dirty="0"/>
              <a:t> Workshops </a:t>
            </a:r>
            <a:r>
              <a:rPr lang="en-GB" sz="1100" dirty="0" err="1"/>
              <a:t>eintragen</a:t>
            </a:r>
            <a:r>
              <a:rPr lang="en-GB" sz="1100" dirty="0"/>
              <a:t>.</a:t>
            </a:r>
          </a:p>
          <a:p>
            <a:pPr marL="541338" lvl="1" indent="-223838">
              <a:lnSpc>
                <a:spcPts val="1400"/>
              </a:lnSpc>
              <a:spcAft>
                <a:spcPts val="1000"/>
              </a:spcAft>
              <a:buFont typeface="Wingdings" pitchFamily="2" charset="2"/>
              <a:buChar char="q"/>
            </a:pPr>
            <a:r>
              <a:rPr lang="en-GB" sz="1100" dirty="0" err="1"/>
              <a:t>Im</a:t>
            </a:r>
            <a:r>
              <a:rPr lang="en-GB" sz="1100" dirty="0"/>
              <a:t> </a:t>
            </a:r>
            <a:r>
              <a:rPr lang="en-GB" sz="1100" dirty="0" err="1"/>
              <a:t>Anmeldeformular</a:t>
            </a:r>
            <a:r>
              <a:rPr lang="en-GB" sz="1100" dirty="0"/>
              <a:t> </a:t>
            </a:r>
            <a:r>
              <a:rPr lang="en-GB" sz="1100" dirty="0" err="1"/>
              <a:t>kann</a:t>
            </a:r>
            <a:r>
              <a:rPr lang="en-GB" sz="1100" dirty="0"/>
              <a:t> man </a:t>
            </a:r>
            <a:r>
              <a:rPr lang="en-GB" sz="1100" dirty="0" err="1"/>
              <a:t>zunächst</a:t>
            </a:r>
            <a:r>
              <a:rPr lang="en-GB" sz="1100" dirty="0"/>
              <a:t> den Platz </a:t>
            </a:r>
            <a:r>
              <a:rPr lang="en-GB" sz="1100" dirty="0" err="1"/>
              <a:t>als</a:t>
            </a:r>
            <a:r>
              <a:rPr lang="en-GB" sz="1100" dirty="0"/>
              <a:t> </a:t>
            </a:r>
            <a:r>
              <a:rPr lang="en-GB" sz="1100" dirty="0" err="1"/>
              <a:t>Hartplatz</a:t>
            </a:r>
            <a:r>
              <a:rPr lang="en-GB" sz="1100" dirty="0"/>
              <a:t> </a:t>
            </a:r>
            <a:r>
              <a:rPr lang="en-GB" sz="1100" dirty="0" err="1"/>
              <a:t>angeben</a:t>
            </a:r>
            <a:r>
              <a:rPr lang="en-GB" sz="1100" dirty="0"/>
              <a:t> und </a:t>
            </a:r>
            <a:r>
              <a:rPr lang="en-GB" sz="1100" dirty="0" err="1"/>
              <a:t>diesen</a:t>
            </a:r>
            <a:r>
              <a:rPr lang="en-GB" sz="1100" dirty="0"/>
              <a:t> </a:t>
            </a:r>
            <a:r>
              <a:rPr lang="en-GB" sz="1100" dirty="0" err="1"/>
              <a:t>gegebenfalls</a:t>
            </a:r>
            <a:r>
              <a:rPr lang="en-GB" sz="1100" dirty="0"/>
              <a:t> </a:t>
            </a:r>
            <a:r>
              <a:rPr lang="en-GB" sz="1100" dirty="0" err="1"/>
              <a:t>ändern</a:t>
            </a:r>
            <a:r>
              <a:rPr lang="en-GB" sz="1100" dirty="0"/>
              <a:t>.</a:t>
            </a:r>
          </a:p>
          <a:p>
            <a:pPr marL="319088" indent="-319088">
              <a:lnSpc>
                <a:spcPts val="1400"/>
              </a:lnSpc>
              <a:spcAft>
                <a:spcPts val="1000"/>
              </a:spcAft>
              <a:buFont typeface="+mj-lt"/>
              <a:buAutoNum type="arabicPeriod" startAt="4"/>
            </a:pPr>
            <a:r>
              <a:rPr lang="en-GB" sz="1100" dirty="0" err="1"/>
              <a:t>Bestätigung</a:t>
            </a:r>
            <a:r>
              <a:rPr lang="en-GB" sz="1100" dirty="0"/>
              <a:t>: </a:t>
            </a:r>
            <a:r>
              <a:rPr lang="en-GB" sz="1100" dirty="0" err="1"/>
              <a:t>Typischerweise</a:t>
            </a:r>
            <a:r>
              <a:rPr lang="en-GB" sz="1100" dirty="0"/>
              <a:t> </a:t>
            </a:r>
            <a:r>
              <a:rPr lang="en-GB" sz="1100" dirty="0" err="1"/>
              <a:t>teilt</a:t>
            </a:r>
            <a:r>
              <a:rPr lang="en-GB" sz="1100" dirty="0"/>
              <a:t> </a:t>
            </a:r>
            <a:r>
              <a:rPr lang="en-GB" sz="1100" dirty="0" err="1"/>
              <a:t>uns</a:t>
            </a:r>
            <a:r>
              <a:rPr lang="en-GB" sz="1100" dirty="0"/>
              <a:t> Swiss Cycling </a:t>
            </a:r>
            <a:r>
              <a:rPr lang="en-GB" sz="1100" dirty="0" err="1"/>
              <a:t>im</a:t>
            </a:r>
            <a:r>
              <a:rPr lang="en-GB" sz="1100" dirty="0"/>
              <a:t> </a:t>
            </a:r>
            <a:r>
              <a:rPr lang="en-GB" sz="1100" dirty="0" err="1"/>
              <a:t>Januar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, </a:t>
            </a:r>
            <a:r>
              <a:rPr lang="en-GB" sz="1100" dirty="0" err="1"/>
              <a:t>ob</a:t>
            </a:r>
            <a:r>
              <a:rPr lang="en-GB" sz="1100" dirty="0"/>
              <a:t> </a:t>
            </a:r>
            <a:r>
              <a:rPr lang="en-GB" sz="1100" dirty="0" err="1"/>
              <a:t>unsere</a:t>
            </a:r>
            <a:r>
              <a:rPr lang="en-GB" sz="1100" dirty="0"/>
              <a:t> </a:t>
            </a:r>
            <a:r>
              <a:rPr lang="en-GB" sz="1100" dirty="0" err="1"/>
              <a:t>Anmeldung</a:t>
            </a:r>
            <a:r>
              <a:rPr lang="en-GB" sz="1100" dirty="0"/>
              <a:t> </a:t>
            </a:r>
            <a:r>
              <a:rPr lang="en-GB" sz="1100" dirty="0" err="1"/>
              <a:t>genehmigt</a:t>
            </a:r>
            <a:r>
              <a:rPr lang="en-GB" sz="1100" dirty="0"/>
              <a:t> </a:t>
            </a:r>
            <a:r>
              <a:rPr lang="en-GB" sz="1100" dirty="0" err="1"/>
              <a:t>wird</a:t>
            </a:r>
            <a:r>
              <a:rPr lang="en-GB" sz="1100" dirty="0"/>
              <a:t>.</a:t>
            </a:r>
          </a:p>
          <a:p>
            <a:pPr marL="319088" indent="-319088">
              <a:lnSpc>
                <a:spcPts val="1400"/>
              </a:lnSpc>
              <a:spcAft>
                <a:spcPts val="1000"/>
              </a:spcAft>
              <a:buFont typeface="+mj-lt"/>
              <a:buAutoNum type="arabicPeriod" startAt="4"/>
            </a:pPr>
            <a:r>
              <a:rPr lang="en-GB" sz="1100" dirty="0" err="1"/>
              <a:t>Informiert</a:t>
            </a:r>
            <a:r>
              <a:rPr lang="en-GB" sz="1100" dirty="0"/>
              <a:t> den </a:t>
            </a:r>
            <a:r>
              <a:rPr lang="en-GB" sz="1100" dirty="0" err="1"/>
              <a:t>Vorstand</a:t>
            </a:r>
            <a:r>
              <a:rPr lang="en-GB" sz="1100" dirty="0"/>
              <a:t> und die </a:t>
            </a:r>
            <a:r>
              <a:rPr lang="en-GB" sz="1100" dirty="0" err="1"/>
              <a:t>Schulleitung</a:t>
            </a:r>
            <a:r>
              <a:rPr lang="en-GB" sz="1100" dirty="0"/>
              <a:t> </a:t>
            </a:r>
            <a:r>
              <a:rPr lang="en-GB" sz="1100" dirty="0" err="1"/>
              <a:t>über</a:t>
            </a:r>
            <a:r>
              <a:rPr lang="en-GB" sz="1100" dirty="0"/>
              <a:t> die </a:t>
            </a:r>
            <a:r>
              <a:rPr lang="en-GB" sz="1100" dirty="0" err="1"/>
              <a:t>bestätigten</a:t>
            </a:r>
            <a:r>
              <a:rPr lang="en-GB" sz="1100" dirty="0"/>
              <a:t> </a:t>
            </a:r>
            <a:r>
              <a:rPr lang="en-GB" sz="1100" dirty="0" err="1"/>
              <a:t>Termine</a:t>
            </a:r>
            <a:r>
              <a:rPr lang="en-GB" sz="1100" dirty="0"/>
              <a:t>:</a:t>
            </a:r>
          </a:p>
          <a:p>
            <a:pPr marL="577850" lvl="2" indent="-258763">
              <a:lnSpc>
                <a:spcPts val="1400"/>
              </a:lnSpc>
              <a:spcAft>
                <a:spcPts val="400"/>
              </a:spcAft>
              <a:buFont typeface="Wingdings" pitchFamily="2" charset="2"/>
              <a:buChar char="q"/>
              <a:tabLst>
                <a:tab pos="309563" algn="l"/>
              </a:tabLst>
            </a:pPr>
            <a:r>
              <a:rPr lang="en-GB" sz="1100" dirty="0"/>
              <a:t>Platz </a:t>
            </a:r>
            <a:r>
              <a:rPr lang="en-GB" sz="1100" dirty="0" err="1"/>
              <a:t>konkret</a:t>
            </a:r>
            <a:r>
              <a:rPr lang="en-GB" sz="1100" dirty="0"/>
              <a:t> </a:t>
            </a:r>
            <a:r>
              <a:rPr lang="en-GB" sz="1100" dirty="0" err="1"/>
              <a:t>bestimmen</a:t>
            </a:r>
            <a:r>
              <a:rPr lang="en-GB" sz="1100" dirty="0"/>
              <a:t> und </a:t>
            </a:r>
            <a:r>
              <a:rPr lang="en-GB" sz="1100" dirty="0" err="1"/>
              <a:t>direkt</a:t>
            </a:r>
            <a:r>
              <a:rPr lang="en-GB" sz="1100" dirty="0"/>
              <a:t> </a:t>
            </a:r>
            <a:r>
              <a:rPr lang="en-GB" sz="1100" dirty="0" err="1"/>
              <a:t>reservieren</a:t>
            </a:r>
            <a:r>
              <a:rPr lang="en-GB" sz="1100" dirty="0"/>
              <a:t> - </a:t>
            </a:r>
            <a:r>
              <a:rPr lang="en-GB" sz="1100" dirty="0">
                <a:hlinkClick r:id="rId6"/>
              </a:rPr>
              <a:t>https://sportanlagen.winterthur.ch/details.php?einrichtung=4</a:t>
            </a:r>
            <a:r>
              <a:rPr lang="en-GB" sz="1100" dirty="0"/>
              <a:t>  </a:t>
            </a:r>
          </a:p>
          <a:p>
            <a:pPr marL="577850" lvl="2" indent="-258763">
              <a:lnSpc>
                <a:spcPts val="1400"/>
              </a:lnSpc>
              <a:spcAft>
                <a:spcPts val="400"/>
              </a:spcAft>
              <a:buFont typeface="Wingdings" pitchFamily="2" charset="2"/>
              <a:buChar char="q"/>
              <a:tabLst>
                <a:tab pos="309563" algn="l"/>
              </a:tabLst>
            </a:pPr>
            <a:r>
              <a:rPr lang="en-GB" sz="1100" dirty="0" err="1"/>
              <a:t>Wer</a:t>
            </a:r>
            <a:r>
              <a:rPr lang="en-GB" sz="1100" dirty="0"/>
              <a:t> </a:t>
            </a:r>
            <a:r>
              <a:rPr lang="en-GB" sz="1100" dirty="0" err="1"/>
              <a:t>wird</a:t>
            </a:r>
            <a:r>
              <a:rPr lang="en-GB" sz="1100" dirty="0"/>
              <a:t> die </a:t>
            </a:r>
            <a:r>
              <a:rPr lang="en-GB" sz="1100" dirty="0" err="1"/>
              <a:t>Ansprech-Lehrperson</a:t>
            </a:r>
            <a:r>
              <a:rPr lang="en-GB" sz="1100" dirty="0"/>
              <a:t> der 3. </a:t>
            </a:r>
            <a:r>
              <a:rPr lang="en-GB" sz="1100" dirty="0" err="1"/>
              <a:t>Klasse</a:t>
            </a:r>
            <a:r>
              <a:rPr lang="en-GB" sz="1100" dirty="0"/>
              <a:t> sein? </a:t>
            </a:r>
          </a:p>
          <a:p>
            <a:pPr marL="577850" lvl="2" indent="-258763">
              <a:lnSpc>
                <a:spcPts val="1400"/>
              </a:lnSpc>
              <a:spcAft>
                <a:spcPts val="400"/>
              </a:spcAft>
              <a:buFont typeface="Wingdings" pitchFamily="2" charset="2"/>
              <a:buChar char="q"/>
              <a:tabLst>
                <a:tab pos="309563" algn="l"/>
              </a:tabLst>
            </a:pPr>
            <a:r>
              <a:rPr lang="en-GB" sz="1100" dirty="0" err="1"/>
              <a:t>Informiert</a:t>
            </a:r>
            <a:r>
              <a:rPr lang="en-GB" sz="1100" dirty="0"/>
              <a:t> die </a:t>
            </a:r>
            <a:r>
              <a:rPr lang="en-GB" sz="1100" dirty="0" err="1"/>
              <a:t>Lehrpersonen</a:t>
            </a:r>
            <a:r>
              <a:rPr lang="en-GB" sz="1100" dirty="0"/>
              <a:t> </a:t>
            </a:r>
            <a:r>
              <a:rPr lang="en-GB" sz="1100" dirty="0" err="1"/>
              <a:t>über</a:t>
            </a:r>
            <a:r>
              <a:rPr lang="en-GB" sz="1100" dirty="0"/>
              <a:t> den </a:t>
            </a:r>
            <a:r>
              <a:rPr lang="en-GB" sz="1100" dirty="0" err="1"/>
              <a:t>erforderlichen</a:t>
            </a:r>
            <a:r>
              <a:rPr lang="en-GB" sz="1100" dirty="0"/>
              <a:t> '</a:t>
            </a:r>
            <a:r>
              <a:rPr lang="en-GB" sz="1100" dirty="0" err="1"/>
              <a:t>Zustand</a:t>
            </a:r>
            <a:r>
              <a:rPr lang="en-GB" sz="1100" dirty="0"/>
              <a:t> der </a:t>
            </a:r>
            <a:r>
              <a:rPr lang="en-GB" sz="1100" dirty="0" err="1"/>
              <a:t>Fahrräder</a:t>
            </a:r>
            <a:r>
              <a:rPr lang="en-GB" sz="1100" dirty="0"/>
              <a:t>' (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auf der </a:t>
            </a:r>
            <a:r>
              <a:rPr lang="en-GB" sz="11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zweiten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sz="11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Seite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des </a:t>
            </a:r>
            <a:r>
              <a:rPr lang="en-GB" sz="1100" b="0" i="0" u="none" strike="noStrike" dirty="0" err="1">
                <a:solidFill>
                  <a:srgbClr val="000000"/>
                </a:solidFill>
                <a:effectLst/>
                <a:latin typeface="-webkit-standard"/>
                <a:hlinkClick r:id="rId4"/>
              </a:rPr>
              <a:t>Bestimmungsblatts</a:t>
            </a:r>
            <a:r>
              <a:rPr lang="en-GB" sz="1100" dirty="0"/>
              <a:t>) und </a:t>
            </a:r>
            <a:r>
              <a:rPr lang="en-GB" sz="1100" dirty="0" err="1"/>
              <a:t>vereinbart</a:t>
            </a:r>
            <a:r>
              <a:rPr lang="en-GB" sz="1100" dirty="0"/>
              <a:t> den </a:t>
            </a:r>
            <a:r>
              <a:rPr lang="en-GB" sz="1100" dirty="0" err="1"/>
              <a:t>Zeitplan</a:t>
            </a:r>
            <a:r>
              <a:rPr lang="en-GB" sz="1100" dirty="0"/>
              <a:t> </a:t>
            </a:r>
            <a:r>
              <a:rPr lang="en-GB" sz="1100" dirty="0" err="1"/>
              <a:t>sowie</a:t>
            </a:r>
            <a:r>
              <a:rPr lang="en-GB" sz="1100" dirty="0"/>
              <a:t> die </a:t>
            </a:r>
            <a:r>
              <a:rPr lang="en-GB" sz="1100" dirty="0" err="1"/>
              <a:t>Abholpunkte</a:t>
            </a:r>
            <a:r>
              <a:rPr lang="en-GB" sz="1100" dirty="0"/>
              <a:t> (</a:t>
            </a:r>
            <a:r>
              <a:rPr lang="en-GB" sz="1100" dirty="0" err="1"/>
              <a:t>Planungsvorlagen</a:t>
            </a:r>
            <a:r>
              <a:rPr lang="en-GB" sz="1100" dirty="0"/>
              <a:t> </a:t>
            </a:r>
            <a:r>
              <a:rPr lang="en-GB" sz="1100" dirty="0" err="1"/>
              <a:t>sind</a:t>
            </a:r>
            <a:r>
              <a:rPr lang="en-GB" sz="1100" dirty="0"/>
              <a:t> </a:t>
            </a:r>
            <a:r>
              <a:rPr lang="en-GB" sz="1100" dirty="0" err="1"/>
              <a:t>vorhanden</a:t>
            </a:r>
            <a:r>
              <a:rPr lang="en-GB" sz="1100" dirty="0"/>
              <a:t>).</a:t>
            </a:r>
          </a:p>
          <a:p>
            <a:pPr marL="319088" indent="-319088">
              <a:lnSpc>
                <a:spcPts val="1400"/>
              </a:lnSpc>
              <a:spcAft>
                <a:spcPts val="1000"/>
              </a:spcAft>
              <a:buFont typeface="+mj-lt"/>
              <a:buAutoNum type="arabicPeriod" startAt="4"/>
            </a:pPr>
            <a:r>
              <a:rPr lang="en-GB" sz="1100" dirty="0" err="1"/>
              <a:t>Zusätzliche</a:t>
            </a:r>
            <a:r>
              <a:rPr lang="en-GB" sz="1100" dirty="0"/>
              <a:t> Helfer*</a:t>
            </a:r>
            <a:r>
              <a:rPr lang="en-GB" sz="1100" dirty="0" err="1"/>
              <a:t>innen</a:t>
            </a:r>
            <a:r>
              <a:rPr lang="en-GB" sz="1100" dirty="0"/>
              <a:t> </a:t>
            </a:r>
            <a:r>
              <a:rPr lang="en-GB" sz="1100" dirty="0" err="1"/>
              <a:t>als</a:t>
            </a:r>
            <a:r>
              <a:rPr lang="en-GB" sz="1100" dirty="0"/>
              <a:t> </a:t>
            </a:r>
            <a:r>
              <a:rPr lang="en-GB" sz="1100" dirty="0" err="1"/>
              <a:t>Begleitpersonen</a:t>
            </a:r>
            <a:r>
              <a:rPr lang="en-GB" sz="1100" dirty="0"/>
              <a:t> </a:t>
            </a:r>
            <a:r>
              <a:rPr lang="en-GB" sz="1100" dirty="0" err="1"/>
              <a:t>wenn</a:t>
            </a:r>
            <a:r>
              <a:rPr lang="en-GB" sz="1100" dirty="0"/>
              <a:t> </a:t>
            </a:r>
            <a:r>
              <a:rPr lang="en-GB" sz="1100" dirty="0" err="1"/>
              <a:t>nötig</a:t>
            </a:r>
            <a:r>
              <a:rPr lang="en-GB" sz="1100" dirty="0"/>
              <a:t> </a:t>
            </a:r>
            <a:r>
              <a:rPr lang="en-GB" sz="1100" dirty="0" err="1"/>
              <a:t>organisieren</a:t>
            </a:r>
            <a:r>
              <a:rPr lang="en-GB" sz="1100" dirty="0"/>
              <a:t> (</a:t>
            </a:r>
            <a:r>
              <a:rPr lang="en-GB" sz="1100" dirty="0" err="1"/>
              <a:t>bittet</a:t>
            </a:r>
            <a:r>
              <a:rPr lang="en-GB" sz="1100" dirty="0"/>
              <a:t> den </a:t>
            </a:r>
            <a:r>
              <a:rPr lang="en-GB" sz="1100" dirty="0" err="1"/>
              <a:t>Vorstand</a:t>
            </a:r>
            <a:r>
              <a:rPr lang="en-GB" sz="1100" dirty="0"/>
              <a:t> um </a:t>
            </a:r>
            <a:r>
              <a:rPr lang="en-GB" sz="1100" dirty="0" err="1"/>
              <a:t>Unterstützung</a:t>
            </a:r>
            <a:r>
              <a:rPr lang="en-GB" sz="1100" dirty="0"/>
              <a:t>).</a:t>
            </a:r>
          </a:p>
          <a:p>
            <a:pPr marL="317500" indent="-317500">
              <a:spcAft>
                <a:spcPts val="1000"/>
              </a:spcAft>
              <a:buFont typeface="Wingdings" pitchFamily="2" charset="2"/>
              <a:buChar char="Ø"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78138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3">
            <a:hlinkClick r:id="rId2"/>
            <a:extLst>
              <a:ext uri="{FF2B5EF4-FFF2-40B4-BE49-F238E27FC236}">
                <a16:creationId xmlns:a16="http://schemas.microsoft.com/office/drawing/2014/main" id="{04A0533B-122D-CB0A-C939-CCF8577F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F7220B-CBBE-F407-BD5D-9F32478FFF72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0F2C370-1396-EFC2-CC78-8193240487A8}"/>
              </a:ext>
            </a:extLst>
          </p:cNvPr>
          <p:cNvSpPr txBox="1"/>
          <p:nvPr/>
        </p:nvSpPr>
        <p:spPr>
          <a:xfrm>
            <a:off x="936156" y="237382"/>
            <a:ext cx="803368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Bikecontrol</a:t>
            </a:r>
            <a:r>
              <a:rPr lang="en-GB" sz="1400" b="1" dirty="0"/>
              <a:t> | </a:t>
            </a:r>
            <a:r>
              <a:rPr lang="en-GB" sz="1400" dirty="0" err="1"/>
              <a:t>Vorlagen</a:t>
            </a:r>
            <a:endParaRPr lang="en-GB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1B3568-35C1-1E70-5651-8D9B7DE0E326}"/>
              </a:ext>
            </a:extLst>
          </p:cNvPr>
          <p:cNvSpPr txBox="1"/>
          <p:nvPr/>
        </p:nvSpPr>
        <p:spPr>
          <a:xfrm>
            <a:off x="936157" y="901331"/>
            <a:ext cx="4800599" cy="72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  <a:defRPr sz="1100"/>
            </a:lvl1pPr>
          </a:lstStyle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bei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der Organisation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zu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helfen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klickt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unten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um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frühere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Vorlagen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herunterzuladen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Bei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Fragen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schickt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uns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eine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E-Mail an 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  <a:hlinkClick r:id="rId4"/>
              </a:rPr>
              <a:t>info@elternrat-steinacker.ch</a:t>
            </a:r>
            <a:r>
              <a:rPr lang="en-GB" dirty="0">
                <a:solidFill>
                  <a:srgbClr val="000000"/>
                </a:solidFill>
                <a:latin typeface="-webkit-standard"/>
              </a:rPr>
              <a:t>.</a:t>
            </a:r>
            <a:endParaRPr lang="en-GB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0FF758B9-F4CD-8455-8E59-3D81A8924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504" y="1911593"/>
            <a:ext cx="4466110" cy="309192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hlinkClick r:id="rId7"/>
            <a:extLst>
              <a:ext uri="{FF2B5EF4-FFF2-40B4-BE49-F238E27FC236}">
                <a16:creationId xmlns:a16="http://schemas.microsoft.com/office/drawing/2014/main" id="{B51D5364-E29E-F958-8244-A3DED585B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5188" y="1194137"/>
            <a:ext cx="3284655" cy="46482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8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F1A1783-0375-3548-B5DE-F460C9D527F4}" vid="{7C2996EA-BE03-EF44-A5A2-2365AB19E45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330</Words>
  <Application>Microsoft Macintosh PowerPoint</Application>
  <PresentationFormat>A4 Paper (210x297 mm)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-webkit-standard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Suri.Ueli Stahel</dc:creator>
  <cp:lastModifiedBy>ueli stahel</cp:lastModifiedBy>
  <cp:revision>30</cp:revision>
  <dcterms:created xsi:type="dcterms:W3CDTF">2022-04-11T13:09:33Z</dcterms:created>
  <dcterms:modified xsi:type="dcterms:W3CDTF">2024-10-30T09:49:08Z</dcterms:modified>
</cp:coreProperties>
</file>